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Press Start 2P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essStart2P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811888775d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811888775d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1b82048e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1b82048e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1b82048e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1b82048e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1a25748b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1a25748b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1b82048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81b82048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1b82048e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1b82048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1b82048e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1b82048e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1a25748b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1a25748b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1a25748b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1a25748b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1b82048e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1b82048e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1b82048e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81b82048e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811888775d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811888775d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11888775d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11888775d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11888775d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11888775d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1a25748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1a25748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1a25748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1a25748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1a25748b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1a25748b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1a25748b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1a25748b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1a25748b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1a25748b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gitalwerkstatt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820100" y="1492175"/>
            <a:ext cx="7012200" cy="30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6F9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5.png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 amt="50000"/>
          </a:blip>
          <a:srcRect b="0" l="0" r="29088" t="0"/>
          <a:stretch/>
        </p:blipFill>
        <p:spPr>
          <a:xfrm>
            <a:off x="4179421" y="-12"/>
            <a:ext cx="4964576" cy="32099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 amt="40000"/>
          </a:blip>
          <a:srcRect b="0" l="0" r="29088" t="0"/>
          <a:stretch/>
        </p:blipFill>
        <p:spPr>
          <a:xfrm rot="10800000">
            <a:off x="421399" y="86437"/>
            <a:ext cx="4012426" cy="25943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B6676"/>
              </a:buClr>
              <a:buSzPts val="3000"/>
              <a:buFont typeface="Press Start 2P"/>
              <a:buNone/>
              <a:defRPr b="1" sz="3000">
                <a:solidFill>
                  <a:srgbClr val="4B6676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820100" y="1492175"/>
            <a:ext cx="7012200" cy="30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937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Montserrat"/>
              <a:buChar char="●"/>
              <a:defRPr sz="2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75" y="169325"/>
            <a:ext cx="1372100" cy="848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s://www.nzz.ch/technologie/wir-haben-keine-andere-wahl-tuvalu-uebertraegt-seine-existenz-ins-metaversum-ld.171406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www.nzz.ch/technologie/wir-haben-keine-andere-wahl-tuvalu-uebertraegt-seine-existenz-ins-metaversum-ld.171406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Auftakt!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Digitalwerkstatt am 20. September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1442675" y="115400"/>
            <a:ext cx="5664300" cy="4719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2280000" dist="228600">
              <a:srgbClr val="4B667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350" y="327713"/>
            <a:ext cx="4866949" cy="32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1841300" y="3746925"/>
            <a:ext cx="4866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latin typeface="Montserrat"/>
                <a:ea typeface="Montserrat"/>
                <a:cs typeface="Montserrat"/>
                <a:sym typeface="Montserrat"/>
              </a:rPr>
              <a:t>Tuvalu will sich mit dem Metaverse vor dem Untergang retten </a:t>
            </a:r>
            <a:r>
              <a:rPr lang="de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(NZZ)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1442675" y="115400"/>
            <a:ext cx="5664300" cy="4719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rotWithShape="0" algn="bl" dir="2280000" dist="228600">
              <a:srgbClr val="4B667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350" y="327713"/>
            <a:ext cx="4866949" cy="32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1841300" y="3746925"/>
            <a:ext cx="4866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latin typeface="Montserrat"/>
                <a:ea typeface="Montserrat"/>
                <a:cs typeface="Montserrat"/>
                <a:sym typeface="Montserrat"/>
              </a:rPr>
              <a:t>Tuvalu will sich mit dem Metaverse vor dem Untergang retten </a:t>
            </a:r>
            <a:r>
              <a:rPr lang="de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(NZZ)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Digitalwerkstatt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Digitalwerkstatt</a:t>
            </a:r>
            <a:endParaRPr/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1820100" y="1492175"/>
            <a:ext cx="7012200" cy="30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de"/>
              <a:t>(~) alle 2 Wochen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de"/>
              <a:t>(~) ab der 10. Klasse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de"/>
              <a:t>3 Themenblöcke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de"/>
              <a:t>Gastbeiträge aus der Informatik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b="1" lang="de"/>
              <a:t>Oktober</a:t>
            </a:r>
            <a:r>
              <a:rPr lang="de"/>
              <a:t> 2023 bis </a:t>
            </a:r>
            <a:r>
              <a:rPr b="1" lang="de"/>
              <a:t>Januar</a:t>
            </a:r>
            <a:r>
              <a:rPr lang="de"/>
              <a:t> 2024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Digitalwerkstatt</a:t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1820100" y="1492175"/>
            <a:ext cx="7012200" cy="30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de"/>
              <a:t>(~) alle 2 Wochen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de"/>
              <a:t>(~) ab der 10. Klasse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de"/>
              <a:t>3 Themenblöcke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de"/>
              <a:t>Gastbeiträge aus der Informatik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b="1" lang="de"/>
              <a:t>Oktober</a:t>
            </a:r>
            <a:r>
              <a:rPr lang="de"/>
              <a:t> 2023 bis </a:t>
            </a:r>
            <a:r>
              <a:rPr b="1" lang="de"/>
              <a:t>Januar</a:t>
            </a:r>
            <a:r>
              <a:rPr lang="de"/>
              <a:t> 2024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Themenblöcke</a:t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279425" y="1487700"/>
            <a:ext cx="2323200" cy="30027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rotWithShape="0" algn="bl" dir="2280000" dist="228600">
              <a:srgbClr val="4B6676"/>
            </a:outerShdw>
          </a:effectLst>
        </p:spPr>
        <p:txBody>
          <a:bodyPr anchorCtr="0" anchor="ctr" bIns="91425" lIns="91425" spcFirstLastPara="1" rIns="694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ress Start 2P"/>
                <a:ea typeface="Press Start 2P"/>
                <a:cs typeface="Press Start 2P"/>
                <a:sym typeface="Press Start 2P"/>
              </a:rPr>
              <a:t>NATUR </a:t>
            </a:r>
            <a:br>
              <a:rPr lang="de"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de">
                <a:latin typeface="Press Start 2P"/>
                <a:ea typeface="Press Start 2P"/>
                <a:cs typeface="Press Start 2P"/>
                <a:sym typeface="Press Start 2P"/>
              </a:rPr>
              <a:t>&amp;</a:t>
            </a:r>
            <a:br>
              <a:rPr lang="de"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de">
                <a:latin typeface="Press Start 2P"/>
                <a:ea typeface="Press Start 2P"/>
                <a:cs typeface="Press Start 2P"/>
                <a:sym typeface="Press Start 2P"/>
              </a:rPr>
              <a:t>ALGORITHMEN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3221650" y="1487700"/>
            <a:ext cx="2388900" cy="3002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228600">
              <a:srgbClr val="4B667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ress Start 2P"/>
                <a:ea typeface="Press Start 2P"/>
                <a:cs typeface="Press Start 2P"/>
                <a:sym typeface="Press Start 2P"/>
              </a:rPr>
              <a:t>PRIVATSPHÄRE </a:t>
            </a:r>
            <a:br>
              <a:rPr lang="de"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de">
                <a:latin typeface="Press Start 2P"/>
                <a:ea typeface="Press Start 2P"/>
                <a:cs typeface="Press Start 2P"/>
                <a:sym typeface="Press Start 2P"/>
              </a:rPr>
              <a:t>&amp;</a:t>
            </a:r>
            <a:br>
              <a:rPr lang="de"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de">
                <a:latin typeface="Press Start 2P"/>
                <a:ea typeface="Press Start 2P"/>
                <a:cs typeface="Press Start 2P"/>
                <a:sym typeface="Press Start 2P"/>
              </a:rPr>
              <a:t>KRYPTOGRAFIE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6344275" y="1487700"/>
            <a:ext cx="2323200" cy="30027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rotWithShape="0" algn="bl" dir="2280000" dist="228600">
              <a:srgbClr val="4B667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ress Start 2P"/>
                <a:ea typeface="Press Start 2P"/>
                <a:cs typeface="Press Start 2P"/>
                <a:sym typeface="Press Start 2P"/>
              </a:rPr>
              <a:t>MANIPULATION</a:t>
            </a:r>
            <a:br>
              <a:rPr lang="de"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de">
                <a:latin typeface="Press Start 2P"/>
                <a:ea typeface="Press Start 2P"/>
                <a:cs typeface="Press Start 2P"/>
                <a:sym typeface="Press Start 2P"/>
              </a:rPr>
              <a:t>&amp;</a:t>
            </a:r>
            <a:br>
              <a:rPr lang="de"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de">
                <a:latin typeface="Press Start 2P"/>
                <a:ea typeface="Press Start 2P"/>
                <a:cs typeface="Press Start 2P"/>
                <a:sym typeface="Press Start 2P"/>
              </a:rPr>
              <a:t>KÜNSTLICHE</a:t>
            </a:r>
            <a:br>
              <a:rPr lang="de"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de">
                <a:latin typeface="Press Start 2P"/>
                <a:ea typeface="Press Start 2P"/>
                <a:cs typeface="Press Start 2P"/>
                <a:sym typeface="Press Start 2P"/>
              </a:rPr>
              <a:t>INTELLIGENZ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1053125" y="1864650"/>
            <a:ext cx="775800" cy="707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3915250" y="1746750"/>
            <a:ext cx="1001700" cy="825000"/>
          </a:xfrm>
          <a:prstGeom prst="triangl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4212200" y="1972650"/>
            <a:ext cx="471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7066775" y="1805700"/>
            <a:ext cx="875100" cy="8250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8750"/>
            <a:ext cx="4956975" cy="33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423" y="273775"/>
            <a:ext cx="4777925" cy="32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highlight>
                  <a:schemeClr val="accent1"/>
                </a:highlight>
              </a:rPr>
              <a:t>Präsentation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9350" y="3625625"/>
            <a:ext cx="3570525" cy="13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Nächste Termine</a:t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279425" y="1487700"/>
            <a:ext cx="2323200" cy="30027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rotWithShape="0" algn="bl" dir="2280000" dist="228600">
              <a:srgbClr val="4B6676"/>
            </a:outerShdw>
          </a:effectLst>
        </p:spPr>
        <p:txBody>
          <a:bodyPr anchorCtr="0" anchor="ctr" bIns="91425" lIns="91425" spcFirstLastPara="1" rIns="694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Press Start 2P"/>
                <a:ea typeface="Press Start 2P"/>
                <a:cs typeface="Press Start 2P"/>
                <a:sym typeface="Press Start 2P"/>
              </a:rPr>
              <a:t>Oktober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3221650" y="1487700"/>
            <a:ext cx="2388900" cy="3002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228600">
              <a:srgbClr val="4B667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Press Start 2P"/>
                <a:ea typeface="Press Start 2P"/>
                <a:cs typeface="Press Start 2P"/>
                <a:sym typeface="Press Start 2P"/>
              </a:rPr>
              <a:t>Oktober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6344275" y="1487700"/>
            <a:ext cx="2323200" cy="30027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rotWithShape="0" algn="bl" dir="2280000" dist="228600">
              <a:srgbClr val="4B667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Press Start 2P"/>
                <a:ea typeface="Press Start 2P"/>
                <a:cs typeface="Press Start 2P"/>
                <a:sym typeface="Press Start 2P"/>
              </a:rPr>
              <a:t>November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1053125" y="1864650"/>
            <a:ext cx="775800" cy="707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Montserrat"/>
                <a:ea typeface="Montserrat"/>
                <a:cs typeface="Montserrat"/>
                <a:sym typeface="Montserrat"/>
              </a:rPr>
              <a:t>11.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3915250" y="1746750"/>
            <a:ext cx="1001700" cy="825000"/>
          </a:xfrm>
          <a:prstGeom prst="triangl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4085550" y="1972650"/>
            <a:ext cx="775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Montserrat"/>
                <a:ea typeface="Montserrat"/>
                <a:cs typeface="Montserrat"/>
                <a:sym typeface="Montserrat"/>
              </a:rPr>
              <a:t>18.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7066775" y="1805700"/>
            <a:ext cx="875100" cy="8250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Freundschaft</a:t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1670250" y="1443675"/>
            <a:ext cx="5803500" cy="2572800"/>
          </a:xfrm>
          <a:prstGeom prst="wedgeRoundRectCallout">
            <a:avLst>
              <a:gd fmla="val 38554" name="adj1"/>
              <a:gd fmla="val 72973" name="adj2"/>
              <a:gd fmla="val 0" name="adj3"/>
            </a:avLst>
          </a:prstGeom>
          <a:solidFill>
            <a:srgbClr val="E6F9F1"/>
          </a:solidFill>
          <a:ln cap="flat" cmpd="sng" w="28575">
            <a:solidFill>
              <a:srgbClr val="4B6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300">
                <a:latin typeface="Montserrat"/>
                <a:ea typeface="Montserrat"/>
                <a:cs typeface="Montserrat"/>
                <a:sym typeface="Montserrat"/>
              </a:rPr>
              <a:t>Du hast im Durchschnitt </a:t>
            </a:r>
            <a:r>
              <a:rPr b="1" lang="de" sz="3300">
                <a:latin typeface="Montserrat"/>
                <a:ea typeface="Montserrat"/>
                <a:cs typeface="Montserrat"/>
                <a:sym typeface="Montserrat"/>
              </a:rPr>
              <a:t>weniger</a:t>
            </a:r>
            <a:r>
              <a:rPr lang="de" sz="3300">
                <a:latin typeface="Montserrat"/>
                <a:ea typeface="Montserrat"/>
                <a:cs typeface="Montserrat"/>
                <a:sym typeface="Montserrat"/>
              </a:rPr>
              <a:t> Freunde als deine Freunde.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488" y="390225"/>
            <a:ext cx="3677875" cy="3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644438" y="4187775"/>
            <a:ext cx="3678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B6676"/>
                </a:solidFill>
                <a:latin typeface="Montserrat"/>
                <a:ea typeface="Montserrat"/>
                <a:cs typeface="Montserrat"/>
                <a:sym typeface="Montserrat"/>
              </a:rPr>
              <a:t>Quelle: techne.com</a:t>
            </a:r>
            <a:endParaRPr>
              <a:solidFill>
                <a:srgbClr val="4B66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33733" r="33493" t="0"/>
          <a:stretch/>
        </p:blipFill>
        <p:spPr>
          <a:xfrm>
            <a:off x="1413500" y="390225"/>
            <a:ext cx="2996674" cy="41629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13488" y="4187775"/>
            <a:ext cx="3678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B6676"/>
                </a:solidFill>
                <a:latin typeface="Montserrat"/>
                <a:ea typeface="Montserrat"/>
                <a:cs typeface="Montserrat"/>
                <a:sym typeface="Montserrat"/>
              </a:rPr>
              <a:t>Quelle: rlp.museum-digital.de</a:t>
            </a:r>
            <a:endParaRPr>
              <a:solidFill>
                <a:srgbClr val="4B66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68" y="2268075"/>
            <a:ext cx="1712026" cy="171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5688" l="33733" r="33493" t="-7823"/>
          <a:stretch/>
        </p:blipFill>
        <p:spPr>
          <a:xfrm>
            <a:off x="1575325" y="2129000"/>
            <a:ext cx="1378675" cy="1814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 flipH="1" rot="10800000">
            <a:off x="1273150" y="4314600"/>
            <a:ext cx="6658800" cy="6900"/>
          </a:xfrm>
          <a:prstGeom prst="straightConnector1">
            <a:avLst/>
          </a:prstGeom>
          <a:noFill/>
          <a:ln cap="flat" cmpd="sng" w="76200">
            <a:solidFill>
              <a:srgbClr val="4B66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/>
          <p:nvPr/>
        </p:nvSpPr>
        <p:spPr>
          <a:xfrm>
            <a:off x="3600150" y="4135800"/>
            <a:ext cx="352200" cy="3645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4B6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3002725" y="4172400"/>
            <a:ext cx="0" cy="291300"/>
          </a:xfrm>
          <a:prstGeom prst="straightConnector1">
            <a:avLst/>
          </a:prstGeom>
          <a:noFill/>
          <a:ln cap="flat" cmpd="sng" w="76200">
            <a:solidFill>
              <a:srgbClr val="4B66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5"/>
          <p:cNvCxnSpPr/>
          <p:nvPr/>
        </p:nvCxnSpPr>
        <p:spPr>
          <a:xfrm>
            <a:off x="7021175" y="4172400"/>
            <a:ext cx="0" cy="291300"/>
          </a:xfrm>
          <a:prstGeom prst="straightConnector1">
            <a:avLst/>
          </a:prstGeom>
          <a:noFill/>
          <a:ln cap="flat" cmpd="sng" w="76200">
            <a:solidFill>
              <a:srgbClr val="4B66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5"/>
          <p:cNvSpPr txBox="1"/>
          <p:nvPr/>
        </p:nvSpPr>
        <p:spPr>
          <a:xfrm>
            <a:off x="2705750" y="4374050"/>
            <a:ext cx="7452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B6676"/>
                </a:solidFill>
                <a:latin typeface="Montserrat"/>
                <a:ea typeface="Montserrat"/>
                <a:cs typeface="Montserrat"/>
                <a:sym typeface="Montserrat"/>
              </a:rPr>
              <a:t>1900</a:t>
            </a:r>
            <a:endParaRPr>
              <a:solidFill>
                <a:srgbClr val="4B66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701775" y="4374050"/>
            <a:ext cx="7452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B6676"/>
                </a:solidFill>
                <a:latin typeface="Montserrat"/>
                <a:ea typeface="Montserrat"/>
                <a:cs typeface="Montserrat"/>
                <a:sym typeface="Montserrat"/>
              </a:rPr>
              <a:t>2000</a:t>
            </a:r>
            <a:endParaRPr>
              <a:solidFill>
                <a:srgbClr val="4B66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" name="Google Shape;79;p15"/>
          <p:cNvCxnSpPr/>
          <p:nvPr/>
        </p:nvCxnSpPr>
        <p:spPr>
          <a:xfrm rot="10800000">
            <a:off x="322825" y="4314300"/>
            <a:ext cx="999300" cy="7800"/>
          </a:xfrm>
          <a:prstGeom prst="straightConnector1">
            <a:avLst/>
          </a:prstGeom>
          <a:noFill/>
          <a:ln cap="flat" cmpd="sng" w="76200">
            <a:solidFill>
              <a:srgbClr val="4B667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 rot="10800000">
            <a:off x="7670450" y="4314150"/>
            <a:ext cx="999300" cy="7800"/>
          </a:xfrm>
          <a:prstGeom prst="straightConnector1">
            <a:avLst/>
          </a:prstGeom>
          <a:noFill/>
          <a:ln cap="flat" cmpd="sng" w="76200">
            <a:solidFill>
              <a:srgbClr val="4B667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>
            <a:stCxn id="74" idx="0"/>
          </p:cNvCxnSpPr>
          <p:nvPr/>
        </p:nvCxnSpPr>
        <p:spPr>
          <a:xfrm flipH="1" rot="10800000">
            <a:off x="3776250" y="1237800"/>
            <a:ext cx="600" cy="2898000"/>
          </a:xfrm>
          <a:prstGeom prst="straightConnector1">
            <a:avLst/>
          </a:prstGeom>
          <a:noFill/>
          <a:ln cap="flat" cmpd="sng" w="38100">
            <a:solidFill>
              <a:srgbClr val="4B667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/>
        </p:nvSpPr>
        <p:spPr>
          <a:xfrm>
            <a:off x="3323400" y="620000"/>
            <a:ext cx="12486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4B6676"/>
                </a:solidFill>
                <a:latin typeface="Montserrat"/>
                <a:ea typeface="Montserrat"/>
                <a:cs typeface="Montserrat"/>
                <a:sym typeface="Montserrat"/>
              </a:rPr>
              <a:t>1919</a:t>
            </a:r>
            <a:endParaRPr sz="3000">
              <a:solidFill>
                <a:srgbClr val="4B66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313075" y="547050"/>
            <a:ext cx="4518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solidFill>
                  <a:srgbClr val="4B667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Gründung des </a:t>
            </a:r>
            <a:r>
              <a:rPr lang="de" sz="2100" u="sng">
                <a:solidFill>
                  <a:srgbClr val="4B667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Bauhaus</a:t>
            </a:r>
            <a:r>
              <a:rPr lang="de" sz="2100">
                <a:solidFill>
                  <a:srgbClr val="4B667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br>
              <a:rPr lang="de" sz="2100">
                <a:solidFill>
                  <a:srgbClr val="4B6676"/>
                </a:solidFill>
                <a:latin typeface="Press Start 2P"/>
                <a:ea typeface="Press Start 2P"/>
                <a:cs typeface="Press Start 2P"/>
                <a:sym typeface="Press Start 2P"/>
              </a:rPr>
            </a:br>
            <a:r>
              <a:rPr lang="de" sz="2100">
                <a:solidFill>
                  <a:srgbClr val="4B667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 Weimar</a:t>
            </a:r>
            <a:endParaRPr sz="2100">
              <a:solidFill>
                <a:srgbClr val="4B6676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Bauhaus (1919-1933)</a:t>
            </a:r>
            <a:endParaRPr/>
          </a:p>
        </p:txBody>
      </p:sp>
      <p:grpSp>
        <p:nvGrpSpPr>
          <p:cNvPr id="89" name="Google Shape;89;p16"/>
          <p:cNvGrpSpPr/>
          <p:nvPr/>
        </p:nvGrpSpPr>
        <p:grpSpPr>
          <a:xfrm>
            <a:off x="5854803" y="1952249"/>
            <a:ext cx="2834298" cy="2289507"/>
            <a:chOff x="4711025" y="1784300"/>
            <a:chExt cx="3432600" cy="2973000"/>
          </a:xfrm>
        </p:grpSpPr>
        <p:sp>
          <p:nvSpPr>
            <p:cNvPr id="90" name="Google Shape;90;p16"/>
            <p:cNvSpPr/>
            <p:nvPr/>
          </p:nvSpPr>
          <p:spPr>
            <a:xfrm>
              <a:off x="4711025" y="1784300"/>
              <a:ext cx="3432600" cy="297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2280000" dist="228600">
                <a:srgbClr val="4B667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91" name="Google Shape;9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06538" y="1978126"/>
              <a:ext cx="3041573" cy="258534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2" name="Google Shape;92;p16"/>
          <p:cNvGrpSpPr/>
          <p:nvPr/>
        </p:nvGrpSpPr>
        <p:grpSpPr>
          <a:xfrm>
            <a:off x="3683238" y="1260875"/>
            <a:ext cx="1777500" cy="3232200"/>
            <a:chOff x="3799250" y="1365550"/>
            <a:chExt cx="1777500" cy="3232200"/>
          </a:xfrm>
        </p:grpSpPr>
        <p:sp>
          <p:nvSpPr>
            <p:cNvPr id="93" name="Google Shape;93;p16"/>
            <p:cNvSpPr/>
            <p:nvPr/>
          </p:nvSpPr>
          <p:spPr>
            <a:xfrm>
              <a:off x="3799250" y="1365550"/>
              <a:ext cx="1777500" cy="323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2280000" dist="228600">
                <a:srgbClr val="4B667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94" name="Google Shape;94;p16"/>
            <p:cNvPicPr preferRelativeResize="0"/>
            <p:nvPr/>
          </p:nvPicPr>
          <p:blipFill rotWithShape="1">
            <a:blip r:embed="rId4">
              <a:alphaModFix/>
            </a:blip>
            <a:srcRect b="5570" l="0" r="59318" t="1596"/>
            <a:stretch/>
          </p:blipFill>
          <p:spPr>
            <a:xfrm>
              <a:off x="3953100" y="1482225"/>
              <a:ext cx="1469776" cy="2972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6"/>
          <p:cNvGrpSpPr/>
          <p:nvPr/>
        </p:nvGrpSpPr>
        <p:grpSpPr>
          <a:xfrm>
            <a:off x="279425" y="1487700"/>
            <a:ext cx="2834400" cy="2168100"/>
            <a:chOff x="900175" y="1641875"/>
            <a:chExt cx="2834400" cy="2168100"/>
          </a:xfrm>
        </p:grpSpPr>
        <p:sp>
          <p:nvSpPr>
            <p:cNvPr id="96" name="Google Shape;96;p16"/>
            <p:cNvSpPr/>
            <p:nvPr/>
          </p:nvSpPr>
          <p:spPr>
            <a:xfrm>
              <a:off x="900175" y="1641875"/>
              <a:ext cx="2834400" cy="21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2280000" dist="228600">
                <a:srgbClr val="4B667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97" name="Google Shape;9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61138" y="1813000"/>
              <a:ext cx="2512366" cy="18327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Bauhaus (1919-1933)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50" y="1076425"/>
            <a:ext cx="3802383" cy="382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7"/>
          <p:cNvGrpSpPr/>
          <p:nvPr/>
        </p:nvGrpSpPr>
        <p:grpSpPr>
          <a:xfrm>
            <a:off x="4932275" y="935025"/>
            <a:ext cx="3011700" cy="4062000"/>
            <a:chOff x="4932275" y="935025"/>
            <a:chExt cx="3011700" cy="4062000"/>
          </a:xfrm>
        </p:grpSpPr>
        <p:sp>
          <p:nvSpPr>
            <p:cNvPr id="105" name="Google Shape;105;p17"/>
            <p:cNvSpPr/>
            <p:nvPr/>
          </p:nvSpPr>
          <p:spPr>
            <a:xfrm>
              <a:off x="4932275" y="935025"/>
              <a:ext cx="3011700" cy="406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2280000" dist="228600">
                <a:srgbClr val="4B667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06" name="Google Shape;10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86021" y="1076425"/>
              <a:ext cx="2704211" cy="3820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Bauhaus (1919-1933)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50" y="1076425"/>
            <a:ext cx="3802383" cy="382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4932275" y="935025"/>
            <a:ext cx="3011700" cy="4062000"/>
            <a:chOff x="4932275" y="935025"/>
            <a:chExt cx="3011700" cy="4062000"/>
          </a:xfrm>
        </p:grpSpPr>
        <p:sp>
          <p:nvSpPr>
            <p:cNvPr id="114" name="Google Shape;114;p18"/>
            <p:cNvSpPr/>
            <p:nvPr/>
          </p:nvSpPr>
          <p:spPr>
            <a:xfrm>
              <a:off x="4932275" y="935025"/>
              <a:ext cx="3011700" cy="406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2280000" dist="228600">
                <a:srgbClr val="4B667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15" name="Google Shape;11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86021" y="1076425"/>
              <a:ext cx="2704211" cy="3820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8"/>
          <p:cNvSpPr/>
          <p:nvPr/>
        </p:nvSpPr>
        <p:spPr>
          <a:xfrm>
            <a:off x="2139150" y="290875"/>
            <a:ext cx="3802500" cy="2086500"/>
          </a:xfrm>
          <a:prstGeom prst="wedgeRoundRectCallout">
            <a:avLst>
              <a:gd fmla="val 45767" name="adj1"/>
              <a:gd fmla="val 72870" name="adj2"/>
              <a:gd fmla="val 0" name="adj3"/>
            </a:avLst>
          </a:prstGeom>
          <a:solidFill>
            <a:srgbClr val="E6F9F1"/>
          </a:solidFill>
          <a:ln cap="flat" cmpd="sng" w="28575">
            <a:solidFill>
              <a:srgbClr val="4B6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800">
                <a:latin typeface="Montserrat"/>
                <a:ea typeface="Montserrat"/>
                <a:cs typeface="Montserrat"/>
                <a:sym typeface="Montserrat"/>
              </a:rPr>
              <a:t>Architektur</a:t>
            </a: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 ist das rechte Mittel, um alle Künste in einer harmonischen Gesamtarbeit zusammenzufassen.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685150" y="415350"/>
            <a:ext cx="71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Bauhaus (1919-1933)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50" y="1076425"/>
            <a:ext cx="3802383" cy="382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9"/>
          <p:cNvGrpSpPr/>
          <p:nvPr/>
        </p:nvGrpSpPr>
        <p:grpSpPr>
          <a:xfrm>
            <a:off x="4932275" y="935025"/>
            <a:ext cx="3011700" cy="4062000"/>
            <a:chOff x="4932275" y="935025"/>
            <a:chExt cx="3011700" cy="4062000"/>
          </a:xfrm>
        </p:grpSpPr>
        <p:sp>
          <p:nvSpPr>
            <p:cNvPr id="124" name="Google Shape;124;p19"/>
            <p:cNvSpPr/>
            <p:nvPr/>
          </p:nvSpPr>
          <p:spPr>
            <a:xfrm>
              <a:off x="4932275" y="935025"/>
              <a:ext cx="3011700" cy="406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rotWithShape="0" algn="bl" dir="2280000" dist="228600">
                <a:srgbClr val="4B667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5" name="Google Shape;12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86021" y="1076425"/>
              <a:ext cx="2704211" cy="3820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19"/>
          <p:cNvSpPr/>
          <p:nvPr/>
        </p:nvSpPr>
        <p:spPr>
          <a:xfrm>
            <a:off x="2139150" y="290875"/>
            <a:ext cx="3802500" cy="2086500"/>
          </a:xfrm>
          <a:prstGeom prst="wedgeRoundRectCallout">
            <a:avLst>
              <a:gd fmla="val 45767" name="adj1"/>
              <a:gd fmla="val 72870" name="adj2"/>
              <a:gd fmla="val 0" name="adj3"/>
            </a:avLst>
          </a:prstGeom>
          <a:solidFill>
            <a:srgbClr val="E6F9F1"/>
          </a:solidFill>
          <a:ln cap="flat" cmpd="sng" w="28575">
            <a:solidFill>
              <a:srgbClr val="4B6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800">
                <a:latin typeface="Montserrat"/>
                <a:ea typeface="Montserrat"/>
                <a:cs typeface="Montserrat"/>
                <a:sym typeface="Montserrat"/>
              </a:rPr>
              <a:t>Architektur</a:t>
            </a: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 ist das rechte Mittel, um alle Künste in einer harmonischen Gesamtarbeit zusammenzufassen.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5">
            <a:alphaModFix/>
          </a:blip>
          <a:srcRect b="0" l="-4504" r="0" t="-4504"/>
          <a:stretch/>
        </p:blipFill>
        <p:spPr>
          <a:xfrm>
            <a:off x="5618838" y="1486475"/>
            <a:ext cx="1638575" cy="163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9"/>
          <p:cNvCxnSpPr/>
          <p:nvPr/>
        </p:nvCxnSpPr>
        <p:spPr>
          <a:xfrm>
            <a:off x="2535525" y="924425"/>
            <a:ext cx="1347000" cy="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9"/>
          <p:cNvSpPr txBox="1"/>
          <p:nvPr/>
        </p:nvSpPr>
        <p:spPr>
          <a:xfrm rot="-1438229">
            <a:off x="2226540" y="767640"/>
            <a:ext cx="1964969" cy="324068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4B66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ress Start 2P"/>
                <a:ea typeface="Press Start 2P"/>
                <a:cs typeface="Press Start 2P"/>
                <a:sym typeface="Press Start 2P"/>
              </a:rPr>
              <a:t>Informatik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Informatik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2100725" y="414250"/>
            <a:ext cx="17073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MEDIZIN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039175" y="3834175"/>
            <a:ext cx="1958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ARCHITEKTUR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652550" y="3307850"/>
            <a:ext cx="1958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MEDIEN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518375" y="1127100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INGENIEURWESEN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598700" y="1555250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KUNST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185225" y="4018550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BÜROKRATIE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3560275" y="3058063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BILDUNG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488600" y="2992650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JURA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4371500" y="416400"/>
            <a:ext cx="2713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MARKTWIRTSCHAFT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2664125" y="1364200"/>
            <a:ext cx="2713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KLIMASCHUTZ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2540800" y="4432800"/>
            <a:ext cx="2713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FILMINDUSTRIE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994750" y="3834175"/>
            <a:ext cx="2713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KOMMUNIKATION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185225" y="2431538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GESTALTUNG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7393975" y="2216400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VERKEHR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5023075" y="4516800"/>
            <a:ext cx="3493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NATURWISSENSCHAFTEN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Informatik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2100725" y="414250"/>
            <a:ext cx="17073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MEDIZIN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039175" y="3834175"/>
            <a:ext cx="1958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highlight>
                  <a:srgbClr val="47CAE2"/>
                </a:highlight>
                <a:latin typeface="Montserrat"/>
                <a:ea typeface="Montserrat"/>
                <a:cs typeface="Montserrat"/>
                <a:sym typeface="Montserrat"/>
              </a:rPr>
              <a:t>ARCHITEKTUR</a:t>
            </a:r>
            <a:endParaRPr b="1" sz="1800">
              <a:highlight>
                <a:srgbClr val="47CAE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652550" y="3307850"/>
            <a:ext cx="1958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highlight>
                  <a:srgbClr val="0B5394"/>
                </a:highlight>
                <a:latin typeface="Montserrat"/>
                <a:ea typeface="Montserrat"/>
                <a:cs typeface="Montserrat"/>
                <a:sym typeface="Montserrat"/>
              </a:rPr>
              <a:t>MEDIEN</a:t>
            </a:r>
            <a:endParaRPr b="1" sz="1800">
              <a:solidFill>
                <a:schemeClr val="lt1"/>
              </a:solidFill>
              <a:highlight>
                <a:srgbClr val="0B539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518375" y="1127100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highlight>
                  <a:srgbClr val="F9CB9C"/>
                </a:highlight>
                <a:latin typeface="Montserrat"/>
                <a:ea typeface="Montserrat"/>
                <a:cs typeface="Montserrat"/>
                <a:sym typeface="Montserrat"/>
              </a:rPr>
              <a:t>INGENIEURWESEN</a:t>
            </a:r>
            <a:endParaRPr b="1" sz="1800">
              <a:highlight>
                <a:srgbClr val="F9CB9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598700" y="1555250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highlight>
                  <a:srgbClr val="B6D7A8"/>
                </a:highlight>
                <a:latin typeface="Montserrat"/>
                <a:ea typeface="Montserrat"/>
                <a:cs typeface="Montserrat"/>
                <a:sym typeface="Montserrat"/>
              </a:rPr>
              <a:t>KUNST</a:t>
            </a:r>
            <a:endParaRPr b="1" sz="1800">
              <a:highlight>
                <a:srgbClr val="B6D7A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185225" y="4018550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BÜROKRATIE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3560275" y="3058063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BILDUNG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6488600" y="2992650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JURA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4371500" y="416400"/>
            <a:ext cx="2713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MARKTWIRTSCHAFT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2664125" y="1364200"/>
            <a:ext cx="2713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KLIMASCHUTZ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2540800" y="4432800"/>
            <a:ext cx="2713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FILMINDUSTRIE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2994750" y="3834175"/>
            <a:ext cx="27138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KOMMUNIKATION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185225" y="2431538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highlight>
                  <a:srgbClr val="B6D7A8"/>
                </a:highlight>
                <a:latin typeface="Montserrat"/>
                <a:ea typeface="Montserrat"/>
                <a:cs typeface="Montserrat"/>
                <a:sym typeface="Montserrat"/>
              </a:rPr>
              <a:t>GESTALTUNG</a:t>
            </a:r>
            <a:endParaRPr b="1" sz="1800">
              <a:highlight>
                <a:srgbClr val="B6D7A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7393975" y="2216400"/>
            <a:ext cx="247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VERKEHR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5023075" y="4516800"/>
            <a:ext cx="3493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Montserrat"/>
                <a:ea typeface="Montserrat"/>
                <a:cs typeface="Montserrat"/>
                <a:sym typeface="Montserrat"/>
              </a:rPr>
              <a:t>NATURWISSENSCHAFTEN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